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1pPr>
    <a:lvl2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2pPr>
    <a:lvl3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3pPr>
    <a:lvl4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4pPr>
    <a:lvl5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5pPr>
    <a:lvl6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6pPr>
    <a:lvl7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7pPr>
    <a:lvl8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8pPr>
    <a:lvl9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B9B9F">
              <a:alpha val="19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C1C0B6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left>
          <a:right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right>
          <a:top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top>
          <a:bottom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bottom>
          <a:insideH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H>
          <a:insideV>
            <a:ln w="19050" cap="rnd">
              <a:solidFill>
                <a:srgbClr val="000000">
                  <a:alpha val="69000"/>
                </a:srgb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0CC8A">
              <a:alpha val="31000"/>
            </a:srgbClr>
          </a:solidFill>
        </a:fill>
      </a:tcStyle>
    </a:band2H>
    <a:firstCol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0E9D7"/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0584D">
                  <a:alpha val="48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5815">
              <a:alpha val="7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4">
                  <a:hueOff val="-44868"/>
                  <a:lumOff val="-884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2EBD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2EBDB"/>
              </a:solidFill>
              <a:prstDash val="solid"/>
              <a:miter lim="400000"/>
            </a:ln>
          </a:left>
          <a:right>
            <a:ln w="12700" cap="flat">
              <a:solidFill>
                <a:srgbClr val="F2EBDB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2EBDB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wholeTbl>
    <a:band2H>
      <a:tcTxStyle/>
      <a:tcStyle>
        <a:tcBdr/>
        <a:fill>
          <a:solidFill>
            <a:srgbClr val="BCBCBC">
              <a:alpha val="12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950"/>
              </a:solidFill>
              <a:prstDash val="solid"/>
              <a:miter lim="400000"/>
            </a:ln>
          </a:right>
          <a:top>
            <a:ln w="12700" cap="flat">
              <a:solidFill>
                <a:srgbClr val="F2EBDB"/>
              </a:solidFill>
              <a:prstDash val="solid"/>
              <a:miter lim="400000"/>
            </a:ln>
          </a:top>
          <a:bottom>
            <a:ln w="12700" cap="flat">
              <a:solidFill>
                <a:srgbClr val="F2EBDB"/>
              </a:solidFill>
              <a:prstDash val="solid"/>
              <a:miter lim="400000"/>
            </a:ln>
          </a:bottom>
          <a:insideH>
            <a:ln w="12700" cap="flat">
              <a:solidFill>
                <a:srgbClr val="F2EBDB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25400" cap="flat">
              <a:solidFill>
                <a:srgbClr val="645C51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BCBCBC">
              <a:alpha val="24000"/>
            </a:srgbClr>
          </a:solidFill>
        </a:fill>
      </a:tcStyle>
    </a:lastRow>
    <a:firstRow>
      <a:tcTxStyle b="off" i="off">
        <a:fontRef idx="minor">
          <a:srgbClr val="F2EBDB"/>
        </a:fontRef>
        <a:srgbClr val="F2EBDB"/>
      </a:tcTxStyle>
      <a:tcStyle>
        <a:tcBdr>
          <a:left>
            <a:ln w="12700" cap="flat">
              <a:solidFill>
                <a:srgbClr val="766D60"/>
              </a:solidFill>
              <a:prstDash val="solid"/>
              <a:miter lim="400000"/>
            </a:ln>
          </a:left>
          <a:right>
            <a:ln w="127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6D60"/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D60">
              <a:alpha val="5000"/>
            </a:srgbClr>
          </a:solidFill>
        </a:fill>
      </a:tcStyle>
    </a:band2H>
    <a:firstCol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66D60"/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66D60"/>
              </a:solidFill>
              <a:prstDash val="solid"/>
              <a:miter lim="400000"/>
            </a:ln>
          </a:top>
          <a:bottom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A5950"/>
        </a:fontRef>
        <a:srgbClr val="5A5950"/>
      </a:tcTxStyle>
      <a:tcStyle>
        <a:tcBdr>
          <a:lef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66D60"/>
              </a:solidFill>
              <a:prstDash val="solid"/>
              <a:miter lim="400000"/>
            </a:ln>
          </a:bottom>
          <a:insideH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6D60">
                  <a:alpha val="2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061" y="6864350"/>
            <a:ext cx="2771878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918596" y="2857500"/>
            <a:ext cx="19050001" cy="3556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108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175000" y="7747000"/>
            <a:ext cx="19050000" cy="2540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419693" y="12719050"/>
            <a:ext cx="419101" cy="4572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— Иван Арсентьев"/>
          <p:cNvSpPr txBox="1">
            <a:spLocks noGrp="1"/>
          </p:cNvSpPr>
          <p:nvPr>
            <p:ph type="body" sz="quarter" idx="21"/>
          </p:nvPr>
        </p:nvSpPr>
        <p:spPr>
          <a:xfrm>
            <a:off x="2374900" y="8980351"/>
            <a:ext cx="19621500" cy="698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200" i="1"/>
            </a:lvl1pPr>
          </a:lstStyle>
          <a:p>
            <a:r>
              <a:t>— Иван Арсентьев</a:t>
            </a:r>
          </a:p>
        </p:txBody>
      </p:sp>
      <p:sp>
        <p:nvSpPr>
          <p:cNvPr id="96" name="«Место ввода цитаты».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6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5400" i="1"/>
            </a:lvl1pPr>
          </a:lstStyle>
          <a:p>
            <a:r>
              <a:t>«Место ввода цитаты».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Чёрно-белое фото скалистого берега"/>
          <p:cNvSpPr>
            <a:spLocks noGrp="1"/>
          </p:cNvSpPr>
          <p:nvPr>
            <p:ph type="pic" idx="21"/>
          </p:nvPr>
        </p:nvSpPr>
        <p:spPr>
          <a:xfrm>
            <a:off x="-100666" y="-1981200"/>
            <a:ext cx="24601223" cy="1640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нутренняя 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Чёрно-белое фото скалистого берега"/>
          <p:cNvSpPr>
            <a:spLocks noGrp="1"/>
          </p:cNvSpPr>
          <p:nvPr>
            <p:ph type="pic" idx="21"/>
          </p:nvPr>
        </p:nvSpPr>
        <p:spPr>
          <a:xfrm>
            <a:off x="3850765" y="-260764"/>
            <a:ext cx="16622963" cy="110871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044700" y="9779000"/>
            <a:ext cx="20320000" cy="1905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044700" y="11684000"/>
            <a:ext cx="203200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8905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06350"/>
            <a:ext cx="419101" cy="457200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25" y="3511010"/>
            <a:ext cx="2771878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Чёрно-белое фото скалистого берега"/>
          <p:cNvSpPr>
            <a:spLocks noGrp="1"/>
          </p:cNvSpPr>
          <p:nvPr>
            <p:ph type="pic" idx="21"/>
          </p:nvPr>
        </p:nvSpPr>
        <p:spPr>
          <a:xfrm>
            <a:off x="10858913" y="2581240"/>
            <a:ext cx="14685186" cy="979465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8863" y="1419614"/>
            <a:ext cx="12065001" cy="1804452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4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8863" y="4609612"/>
            <a:ext cx="12065001" cy="773192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9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Чёрно-белое фото скалистого берега"/>
          <p:cNvSpPr>
            <a:spLocks noGrp="1"/>
          </p:cNvSpPr>
          <p:nvPr>
            <p:ph type="pic" sz="half" idx="21"/>
          </p:nvPr>
        </p:nvSpPr>
        <p:spPr>
          <a:xfrm>
            <a:off x="10123995" y="3094123"/>
            <a:ext cx="13830301" cy="92244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032000" y="1778000"/>
            <a:ext cx="20320000" cy="1016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Чёрно-белое фото скалистого берега"/>
          <p:cNvSpPr>
            <a:spLocks noGrp="1"/>
          </p:cNvSpPr>
          <p:nvPr>
            <p:ph type="pic" idx="21"/>
          </p:nvPr>
        </p:nvSpPr>
        <p:spPr>
          <a:xfrm>
            <a:off x="-1701800" y="755816"/>
            <a:ext cx="17883053" cy="119275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Чёрно-белое фото извилистой реки на фоне холмов"/>
          <p:cNvSpPr>
            <a:spLocks noGrp="1"/>
          </p:cNvSpPr>
          <p:nvPr>
            <p:ph type="pic" sz="quarter" idx="22"/>
          </p:nvPr>
        </p:nvSpPr>
        <p:spPr>
          <a:xfrm>
            <a:off x="13677900" y="863600"/>
            <a:ext cx="8940800" cy="644080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Чёрно-белое фото скалистой арки Арк Рок в Национальном парке «Джошуа-Три» в Калифорнии"/>
          <p:cNvSpPr>
            <a:spLocks noGrp="1"/>
          </p:cNvSpPr>
          <p:nvPr>
            <p:ph type="pic" sz="half" idx="23"/>
          </p:nvPr>
        </p:nvSpPr>
        <p:spPr>
          <a:xfrm>
            <a:off x="12179300" y="5764608"/>
            <a:ext cx="10655300" cy="710353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032000" y="558800"/>
            <a:ext cx="20320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032000" y="3810000"/>
            <a:ext cx="20320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254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685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1pPr>
      <a:lvl2pPr marL="1371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2pPr>
      <a:lvl3pPr marL="2057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3pPr>
      <a:lvl4pPr marL="2743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4pPr>
      <a:lvl5pPr marL="34290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5pPr>
      <a:lvl6pPr marL="4114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6pPr>
      <a:lvl7pPr marL="4800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7pPr>
      <a:lvl8pPr marL="5486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8pPr>
      <a:lvl9pPr marL="6172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+mn-lt"/>
          <a:ea typeface="+mn-ea"/>
          <a:cs typeface="+mn-cs"/>
          <a:sym typeface="Baskerville"/>
        </a:defRPr>
      </a:lvl9pPr>
    </p:bodyStyle>
    <p:otherStyle>
      <a:lvl1pPr marL="0" marR="0" indent="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800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ДИПЛОМНАЯ РАБОТА…"/>
          <p:cNvSpPr txBox="1">
            <a:spLocks noGrp="1"/>
          </p:cNvSpPr>
          <p:nvPr>
            <p:ph type="ctrTitle"/>
          </p:nvPr>
        </p:nvSpPr>
        <p:spPr>
          <a:xfrm>
            <a:off x="3175000" y="2857500"/>
            <a:ext cx="19050000" cy="3556000"/>
          </a:xfrm>
          <a:prstGeom prst="rect">
            <a:avLst/>
          </a:prstGeom>
        </p:spPr>
        <p:txBody>
          <a:bodyPr/>
          <a:lstStyle/>
          <a:p>
            <a:pPr defTabSz="440055">
              <a:defRPr sz="5940">
                <a:effectLst>
                  <a:outerShdw blurRad="20955" dist="13970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ДИПЛОМНАЯ РАБОТА</a:t>
            </a:r>
          </a:p>
          <a:p>
            <a:pPr defTabSz="440055">
              <a:defRPr sz="5940">
                <a:effectLst>
                  <a:outerShdw blurRad="20955" dist="13970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endParaRPr/>
          </a:p>
          <a:p>
            <a:pPr defTabSz="440055">
              <a:defRPr sz="5940">
                <a:effectLst>
                  <a:outerShdw blurRad="20955" dist="13970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На тему:</a:t>
            </a:r>
          </a:p>
          <a:p>
            <a:pPr defTabSz="440055">
              <a:defRPr sz="5940">
                <a:effectLst>
                  <a:outerShdw blurRad="20955" dist="13970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   Создание площадки аукционов</a:t>
            </a:r>
          </a:p>
        </p:txBody>
      </p:sp>
      <p:sp>
        <p:nvSpPr>
          <p:cNvPr id="122" name="Автор: Балашова Лиза"/>
          <p:cNvSpPr txBox="1">
            <a:spLocks noGrp="1"/>
          </p:cNvSpPr>
          <p:nvPr>
            <p:ph type="subTitle" sz="quarter" idx="1"/>
          </p:nvPr>
        </p:nvSpPr>
        <p:spPr>
          <a:xfrm>
            <a:off x="10227362" y="12014850"/>
            <a:ext cx="19050001" cy="2540001"/>
          </a:xfrm>
          <a:prstGeom prst="rect">
            <a:avLst/>
          </a:prstGeom>
        </p:spPr>
        <p:txBody>
          <a:bodyPr/>
          <a:lstStyle/>
          <a:p>
            <a:r>
              <a:t>Автор: Балашова Лиза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Мероприят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Мероприятия</a:t>
            </a:r>
          </a:p>
        </p:txBody>
      </p:sp>
      <p:graphicFrame>
        <p:nvGraphicFramePr>
          <p:cNvPr id="171" name="Таблица"/>
          <p:cNvGraphicFramePr/>
          <p:nvPr/>
        </p:nvGraphicFramePr>
        <p:xfrm>
          <a:off x="1799342" y="3707683"/>
          <a:ext cx="20981738" cy="7561520"/>
        </p:xfrm>
        <a:graphic>
          <a:graphicData uri="http://schemas.openxmlformats.org/drawingml/2006/table">
            <a:tbl>
              <a:tblPr bandRow="1">
                <a:tableStyleId>{2708684C-4D16-4618-839F-0558EEFCDFE6}</a:tableStyleId>
              </a:tblPr>
              <a:tblGrid>
                <a:gridCol w="52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850">
                <a:tc rowSpan="3"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РАЗРАБОТКА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Создание автоматизированной площадки для проведения аукционов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Разработчики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5ч.д.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00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Разработка площадки и улучшение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Разработчики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4ч.д.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18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Тестирование автоматизированной площадки для проведения аукционов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Тестировщик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Мероприятия"/>
          <p:cNvSpPr txBox="1">
            <a:spLocks noGrp="1"/>
          </p:cNvSpPr>
          <p:nvPr>
            <p:ph type="title"/>
          </p:nvPr>
        </p:nvSpPr>
        <p:spPr>
          <a:xfrm>
            <a:off x="2032000" y="180599"/>
            <a:ext cx="20320000" cy="2159001"/>
          </a:xfrm>
          <a:prstGeom prst="rect">
            <a:avLst/>
          </a:prstGeom>
        </p:spPr>
        <p:txBody>
          <a:bodyPr/>
          <a:lstStyle/>
          <a:p>
            <a:r>
              <a:t>Мероприятия</a:t>
            </a:r>
          </a:p>
        </p:txBody>
      </p:sp>
      <p:graphicFrame>
        <p:nvGraphicFramePr>
          <p:cNvPr id="174" name="Таблица"/>
          <p:cNvGraphicFramePr/>
          <p:nvPr/>
        </p:nvGraphicFramePr>
        <p:xfrm>
          <a:off x="1981507" y="2398712"/>
          <a:ext cx="20798795" cy="10221408"/>
        </p:xfrm>
        <a:graphic>
          <a:graphicData uri="http://schemas.openxmlformats.org/drawingml/2006/table">
            <a:tbl>
              <a:tblPr bandRow="1">
                <a:tableStyleId>{2708684C-4D16-4618-839F-0558EEFCDFE6}</a:tableStyleId>
              </a:tblPr>
              <a:tblGrid>
                <a:gridCol w="5243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9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4724">
                <a:tc rowSpan="3"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ИНФРАСТРУКТУРА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Выбор невостребованной продукции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Отдел производства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2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Формирование аукциона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Отдел сбыта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2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Политика и правила торгов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Отдел сбыта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3ч.д.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265">
                <a:tc>
                  <a:txBody>
                    <a:bodyPr/>
                    <a:lstStyle/>
                    <a:p>
                      <a:pPr algn="l" defTabSz="457200">
                        <a:defRPr sz="3800">
                          <a:solidFill>
                            <a:srgbClr val="444444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Согласование цен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Менеджер по ценообразованию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015">
                <a:tc>
                  <a:txBody>
                    <a:bodyPr/>
                    <a:lstStyle/>
                    <a:p>
                      <a:pPr algn="l" defTabSz="457200">
                        <a:defRPr sz="3800">
                          <a:solidFill>
                            <a:srgbClr val="444444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Проведение торгов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Отдел сбыта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9514">
                <a:tc>
                  <a:txBody>
                    <a:bodyPr/>
                    <a:lstStyle/>
                    <a:p>
                      <a:pPr algn="l" defTabSz="457200">
                        <a:defRPr sz="3800">
                          <a:solidFill>
                            <a:srgbClr val="444444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Информирование клиентов о проводимых торгах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Отдел маркетинга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3ч.д.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0265">
                <a:tc>
                  <a:txBody>
                    <a:bodyPr/>
                    <a:lstStyle/>
                    <a:p>
                      <a:pPr algn="l" defTabSz="457200">
                        <a:defRPr sz="3800">
                          <a:solidFill>
                            <a:srgbClr val="444444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Контроль процесса торгов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Отдел внутренней безопасности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5475">
                <a:tc>
                  <a:txBody>
                    <a:bodyPr/>
                    <a:lstStyle/>
                    <a:p>
                      <a:pPr algn="l" defTabSz="457200">
                        <a:defRPr sz="3800">
                          <a:solidFill>
                            <a:srgbClr val="444444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Поддержание аукционов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IT-специалисты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Этапность рабо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Этапность работ</a:t>
            </a:r>
          </a:p>
        </p:txBody>
      </p:sp>
      <p:pic>
        <p:nvPicPr>
          <p:cNvPr id="177" name="Сквиркл Сквиркл" descr="Сквиркл Сквиркл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74" y="5405647"/>
            <a:ext cx="4868414" cy="3786917"/>
          </a:xfrm>
          <a:prstGeom prst="rect">
            <a:avLst/>
          </a:prstGeom>
        </p:spPr>
      </p:pic>
      <p:pic>
        <p:nvPicPr>
          <p:cNvPr id="179" name="Сквиркл Сквиркл" descr="Сквиркл Сквиркл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88377" y="5405647"/>
            <a:ext cx="3900738" cy="3786917"/>
          </a:xfrm>
          <a:prstGeom prst="rect">
            <a:avLst/>
          </a:prstGeom>
        </p:spPr>
      </p:pic>
      <p:pic>
        <p:nvPicPr>
          <p:cNvPr id="181" name="Сквиркл Сквиркл" descr="Сквиркл Сквиркл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50" y="5405647"/>
            <a:ext cx="4164523" cy="3786917"/>
          </a:xfrm>
          <a:prstGeom prst="rect">
            <a:avLst/>
          </a:prstGeom>
        </p:spPr>
      </p:pic>
      <p:pic>
        <p:nvPicPr>
          <p:cNvPr id="183" name="Сквиркл Сквиркл" descr="Сквиркл Сквиркл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371523" y="5405647"/>
            <a:ext cx="4428308" cy="3786917"/>
          </a:xfrm>
          <a:prstGeom prst="rect">
            <a:avLst/>
          </a:prstGeom>
        </p:spPr>
      </p:pic>
      <p:sp>
        <p:nvSpPr>
          <p:cNvPr id="185" name="Проектирование"/>
          <p:cNvSpPr txBox="1"/>
          <p:nvPr/>
        </p:nvSpPr>
        <p:spPr>
          <a:xfrm>
            <a:off x="1220518" y="6886355"/>
            <a:ext cx="468952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Проектирование</a:t>
            </a:r>
          </a:p>
        </p:txBody>
      </p:sp>
      <p:sp>
        <p:nvSpPr>
          <p:cNvPr id="186" name="Разработка"/>
          <p:cNvSpPr txBox="1"/>
          <p:nvPr/>
        </p:nvSpPr>
        <p:spPr>
          <a:xfrm>
            <a:off x="7654092" y="6886355"/>
            <a:ext cx="316930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Разработка</a:t>
            </a:r>
          </a:p>
        </p:txBody>
      </p:sp>
      <p:sp>
        <p:nvSpPr>
          <p:cNvPr id="187" name="Тестирование"/>
          <p:cNvSpPr txBox="1"/>
          <p:nvPr/>
        </p:nvSpPr>
        <p:spPr>
          <a:xfrm>
            <a:off x="12936264" y="6886355"/>
            <a:ext cx="39518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Тестирование</a:t>
            </a:r>
          </a:p>
        </p:txBody>
      </p:sp>
      <p:sp>
        <p:nvSpPr>
          <p:cNvPr id="188" name="Эксплуатация"/>
          <p:cNvSpPr txBox="1"/>
          <p:nvPr/>
        </p:nvSpPr>
        <p:spPr>
          <a:xfrm>
            <a:off x="18504464" y="6886355"/>
            <a:ext cx="416242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Эксплуатация </a:t>
            </a:r>
          </a:p>
        </p:txBody>
      </p:sp>
      <p:pic>
        <p:nvPicPr>
          <p:cNvPr id="189" name="Стрелка Стрелка" descr="Стрелка Стрелка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188331" y="6883997"/>
            <a:ext cx="1703682" cy="1111474"/>
          </a:xfrm>
          <a:prstGeom prst="rect">
            <a:avLst/>
          </a:prstGeom>
        </p:spPr>
      </p:pic>
      <p:pic>
        <p:nvPicPr>
          <p:cNvPr id="191" name="Стрелка Стрелка" descr="Стрелка Стрелка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30227" y="6883997"/>
            <a:ext cx="1527803" cy="1111474"/>
          </a:xfrm>
          <a:prstGeom prst="rect">
            <a:avLst/>
          </a:prstGeom>
        </p:spPr>
      </p:pic>
      <p:pic>
        <p:nvPicPr>
          <p:cNvPr id="193" name="Стрелка Стрелка" descr="Стрелка Стрелка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932411" y="6883997"/>
            <a:ext cx="1527803" cy="11114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Рис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Риски </a:t>
            </a:r>
          </a:p>
        </p:txBody>
      </p:sp>
      <p:graphicFrame>
        <p:nvGraphicFramePr>
          <p:cNvPr id="197" name="Таблица"/>
          <p:cNvGraphicFramePr/>
          <p:nvPr/>
        </p:nvGraphicFramePr>
        <p:xfrm>
          <a:off x="1775621" y="2756922"/>
          <a:ext cx="20832758" cy="8839785"/>
        </p:xfrm>
        <a:graphic>
          <a:graphicData uri="http://schemas.openxmlformats.org/drawingml/2006/table">
            <a:tbl>
              <a:tblPr firstRow="1" firstCol="1" bandRow="1">
                <a:tableStyleId>{2708684C-4D16-4618-839F-0558EEFCDFE6}</a:tableStyleId>
              </a:tblPr>
              <a:tblGrid>
                <a:gridCol w="5208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8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615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РИСК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ВЕРОЯТНОСТЬ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ВЛИЯНИЕ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ПРЕДЛОЖЕНИЕ ПО СНИЖЕНИЮ РИСКА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9594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Риск снижения объемов производства 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Низкая </a:t>
                      </a:r>
                    </a:p>
                  </a:txBody>
                  <a:tcPr marL="50800" marR="50800" marT="50800" marB="5080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Высокое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Действовать строгому плану, при возникновении проблемы сразу решать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788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Риск снижения участия клиентов в аукционах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Средняя</a:t>
                      </a:r>
                    </a:p>
                  </a:txBody>
                  <a:tcPr marL="50800" marR="50800" marT="50800" marB="5080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Среднее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Информирование клиентов, реклама в соц сетях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14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Риск снижения объема продаж невостребованной продукции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 w="12700">
                      <a:solidFill>
                        <a:srgbClr val="5B5854"/>
                      </a:solidFill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Средняя</a:t>
                      </a:r>
                    </a:p>
                  </a:txBody>
                  <a:tcPr marL="50800" marR="50800" marT="50800" marB="5080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Высокое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444444"/>
                          </a:solidFill>
                        </a:rPr>
                        <a:t>Реклама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Экономический эффек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Экономический эффект </a:t>
            </a:r>
          </a:p>
        </p:txBody>
      </p:sp>
      <p:sp>
        <p:nvSpPr>
          <p:cNvPr id="200" name="Бизнес-кейс: Объём выручки от продажи невостребованной продукции (НП) центрального региона — 500 млн. рублей в год с учётом маржи 5,5% (27,50 млн рублей). Руководитель отдела сбыта оценивает возможность увеличения маржи до 10% при эффективной организации"/>
          <p:cNvSpPr txBox="1"/>
          <p:nvPr/>
        </p:nvSpPr>
        <p:spPr>
          <a:xfrm>
            <a:off x="1275774" y="3549649"/>
            <a:ext cx="1693942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indent="539999" algn="l"/>
          </a:lstStyle>
          <a:p>
            <a:r>
              <a:t>Бизнес-кейс: Объём выручки от продажи невостребованной продукции (НП) центрального региона — 500 млн. рублей в год с учётом маржи 5,5% (27,50 млн рублей). Руководитель отдела сбыта оценивает возможность увеличения маржи до 10% при эффективной организации торгов (50,00 млн рублей). Таким образом, дополнительный доход при внедрении изменения оценивается заказчиком в 4,5% или 22,50 млн рублей в год.</a:t>
            </a:r>
          </a:p>
        </p:txBody>
      </p:sp>
      <p:grpSp>
        <p:nvGrpSpPr>
          <p:cNvPr id="203" name="i.jpeg"/>
          <p:cNvGrpSpPr/>
          <p:nvPr/>
        </p:nvGrpSpPr>
        <p:grpSpPr>
          <a:xfrm>
            <a:off x="19406607" y="8896605"/>
            <a:ext cx="4694182" cy="4539447"/>
            <a:chOff x="0" y="0"/>
            <a:chExt cx="4694180" cy="4539446"/>
          </a:xfrm>
        </p:grpSpPr>
        <p:pic>
          <p:nvPicPr>
            <p:cNvPr id="202" name="i.jpeg" descr="i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12700"/>
              <a:ext cx="4656081" cy="45013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i.jpeg" descr="i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694181" cy="453944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Экономический эффек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Экономический эффект </a:t>
            </a:r>
          </a:p>
        </p:txBody>
      </p:sp>
      <p:sp>
        <p:nvSpPr>
          <p:cNvPr id="206" name="Необходимые затраты: на внедрение 93000 рублей,…"/>
          <p:cNvSpPr txBox="1"/>
          <p:nvPr/>
        </p:nvSpPr>
        <p:spPr>
          <a:xfrm>
            <a:off x="2091488" y="3549649"/>
            <a:ext cx="14944281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539999"/>
            <a:r>
              <a:t>Необходимые затраты: на внедрение 93000 рублей, </a:t>
            </a:r>
          </a:p>
          <a:p>
            <a:pPr indent="539999"/>
            <a:r>
              <a:t>на поддержание 2900000 рублей.</a:t>
            </a:r>
          </a:p>
          <a:p>
            <a:pPr indent="539999" algn="l"/>
            <a:endParaRPr/>
          </a:p>
          <a:p>
            <a:pPr indent="539999" algn="l"/>
            <a:r>
              <a:t>Ставка дисконтирования =  10%</a:t>
            </a:r>
          </a:p>
          <a:p>
            <a:pPr indent="539999" algn="l"/>
            <a:r>
              <a:t>Период = 5 лет</a:t>
            </a:r>
          </a:p>
          <a:p>
            <a:pPr indent="539999" algn="l"/>
            <a:r>
              <a:t>NPV = 8263,918руб</a:t>
            </a:r>
          </a:p>
          <a:p>
            <a:pPr indent="539999" algn="l"/>
            <a:r>
              <a:t>IRR = 12,563%</a:t>
            </a:r>
          </a:p>
          <a:p>
            <a:pPr indent="539999" algn="l"/>
            <a:r>
              <a:t>PP/DPP = 43 месяца</a:t>
            </a:r>
          </a:p>
          <a:p>
            <a:pPr indent="539999" algn="l"/>
            <a:r>
              <a:t>PI = 89,859</a:t>
            </a:r>
          </a:p>
        </p:txBody>
      </p:sp>
      <p:grpSp>
        <p:nvGrpSpPr>
          <p:cNvPr id="209" name="i.jpeg"/>
          <p:cNvGrpSpPr/>
          <p:nvPr/>
        </p:nvGrpSpPr>
        <p:grpSpPr>
          <a:xfrm>
            <a:off x="18062581" y="8647569"/>
            <a:ext cx="6039381" cy="4756551"/>
            <a:chOff x="0" y="0"/>
            <a:chExt cx="6039379" cy="4756550"/>
          </a:xfrm>
        </p:grpSpPr>
        <p:pic>
          <p:nvPicPr>
            <p:cNvPr id="208" name="i.jpeg" descr="i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12700"/>
              <a:ext cx="6001280" cy="47184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i.jpeg" descr="i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39380" cy="475655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Выво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Вывод</a:t>
            </a:r>
          </a:p>
        </p:txBody>
      </p:sp>
      <p:sp>
        <p:nvSpPr>
          <p:cNvPr id="212" name="В результате проделанной работы можно сделать следующий вывод : для увеличения прибыли нашей компании необходимо создать автоматизированную площадку для проведения аукционов. Таким образом, выдвинутая в начале проекта цель достигнута. Все поставленные за"/>
          <p:cNvSpPr txBox="1"/>
          <p:nvPr/>
        </p:nvSpPr>
        <p:spPr>
          <a:xfrm>
            <a:off x="1690266" y="3677388"/>
            <a:ext cx="21680078" cy="589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 В результате проделанной работы можно сделать следующий вывод : для увеличения прибыли нашей компании необходимо создать автоматизированную площадку для проведения аукционов. Таким образом, выдвинутая в начале проекта цель достигнута. Все поставленные задачи были выполнены.  Подводя итог, хочется сказать, что создание автоматизированной площадки для проведения аукционов невостребованной продукции не только повысить доход и количество постоянных покупателей, но и покажет более наглядно и понятно весь этот процесс изнутри.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Чёрно-белое фото скалистого берега" descr="Чёрно-белое фото скалистого берега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3102321" y="3435299"/>
            <a:ext cx="8999757" cy="8521802"/>
          </a:xfrm>
          <a:prstGeom prst="rect">
            <a:avLst/>
          </a:prstGeom>
        </p:spPr>
      </p:pic>
      <p:sp>
        <p:nvSpPr>
          <p:cNvPr id="125" name="О себе"/>
          <p:cNvSpPr txBox="1">
            <a:spLocks noGrp="1"/>
          </p:cNvSpPr>
          <p:nvPr>
            <p:ph type="title"/>
          </p:nvPr>
        </p:nvSpPr>
        <p:spPr>
          <a:xfrm>
            <a:off x="1558724" y="558800"/>
            <a:ext cx="20320001" cy="2159000"/>
          </a:xfrm>
          <a:prstGeom prst="rect">
            <a:avLst/>
          </a:prstGeom>
        </p:spPr>
        <p:txBody>
          <a:bodyPr/>
          <a:lstStyle/>
          <a:p>
            <a:r>
              <a:t>О себе</a:t>
            </a:r>
          </a:p>
        </p:txBody>
      </p:sp>
      <p:sp>
        <p:nvSpPr>
          <p:cNvPr id="126" name="18 лет…"/>
          <p:cNvSpPr txBox="1">
            <a:spLocks noGrp="1"/>
          </p:cNvSpPr>
          <p:nvPr>
            <p:ph type="body" sz="half" idx="1"/>
          </p:nvPr>
        </p:nvSpPr>
        <p:spPr>
          <a:xfrm>
            <a:off x="2032000" y="2349500"/>
            <a:ext cx="9525000" cy="9017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1</a:t>
            </a:r>
            <a:r>
              <a:rPr lang="ru-RU" dirty="0"/>
              <a:t>9</a:t>
            </a:r>
            <a:r>
              <a:rPr dirty="0"/>
              <a:t> </a:t>
            </a:r>
            <a:r>
              <a:rPr dirty="0" err="1"/>
              <a:t>лет</a:t>
            </a:r>
            <a:endParaRPr dirty="0"/>
          </a:p>
          <a:p>
            <a:pPr>
              <a:buBlip>
                <a:blip r:embed="rId3"/>
              </a:buBlip>
            </a:pPr>
            <a:r>
              <a:rPr dirty="0" err="1"/>
              <a:t>Студентка</a:t>
            </a:r>
            <a:r>
              <a:rPr dirty="0"/>
              <a:t> </a:t>
            </a:r>
            <a:r>
              <a:rPr lang="ru-RU" dirty="0"/>
              <a:t>РУДН</a:t>
            </a:r>
            <a:r>
              <a:rPr dirty="0"/>
              <a:t> </a:t>
            </a:r>
            <a:r>
              <a:rPr dirty="0" err="1"/>
              <a:t>направления</a:t>
            </a:r>
            <a:r>
              <a:rPr dirty="0"/>
              <a:t> </a:t>
            </a:r>
            <a:r>
              <a:rPr dirty="0" err="1"/>
              <a:t>Математика</a:t>
            </a:r>
            <a:endParaRPr dirty="0"/>
          </a:p>
          <a:p>
            <a:pPr>
              <a:buBlip>
                <a:blip r:embed="rId3"/>
              </a:buBlip>
            </a:pPr>
            <a:r>
              <a:rPr dirty="0" err="1"/>
              <a:t>Закончила</a:t>
            </a:r>
            <a:r>
              <a:rPr dirty="0"/>
              <a:t> </a:t>
            </a:r>
            <a:r>
              <a:rPr dirty="0" err="1"/>
              <a:t>школу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золотой</a:t>
            </a:r>
            <a:r>
              <a:rPr dirty="0"/>
              <a:t> </a:t>
            </a:r>
            <a:r>
              <a:rPr dirty="0" err="1"/>
              <a:t>медалью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Описание проек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Описание проекта</a:t>
            </a:r>
          </a:p>
        </p:txBody>
      </p:sp>
      <p:sp>
        <p:nvSpPr>
          <p:cNvPr id="129" name="Компания производит металлоконструкции под заказ. Регулярно из-за ошибок производства…"/>
          <p:cNvSpPr txBox="1"/>
          <p:nvPr/>
        </p:nvSpPr>
        <p:spPr>
          <a:xfrm>
            <a:off x="2996151" y="4470882"/>
            <a:ext cx="18391698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Компания производит металлоконструкции под заказ. Регулярно из-за ошибок производства</a:t>
            </a:r>
          </a:p>
          <a:p>
            <a:r>
              <a:t> или нарушений договоренности с заказчиком произведенная продукция оказывается нереализованной. При этом она имеет спрос, всегда есть несколько потенциальных покупателей для подобной невостребованной продукции.</a:t>
            </a:r>
          </a:p>
        </p:txBody>
      </p:sp>
      <p:grpSp>
        <p:nvGrpSpPr>
          <p:cNvPr id="132" name="i.jpeg"/>
          <p:cNvGrpSpPr/>
          <p:nvPr/>
        </p:nvGrpSpPr>
        <p:grpSpPr>
          <a:xfrm>
            <a:off x="17536926" y="9053025"/>
            <a:ext cx="6558726" cy="4385185"/>
            <a:chOff x="0" y="0"/>
            <a:chExt cx="6558725" cy="4385183"/>
          </a:xfrm>
        </p:grpSpPr>
        <p:pic>
          <p:nvPicPr>
            <p:cNvPr id="131" name="i.jpeg" descr="i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12700"/>
              <a:ext cx="6520626" cy="4347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i.jpeg" descr="i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558726" cy="43851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Предполагаемое измене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Предполагаемое изменение </a:t>
            </a:r>
          </a:p>
        </p:txBody>
      </p:sp>
      <p:sp>
        <p:nvSpPr>
          <p:cNvPr id="135" name="В проектый офис компании обратился руководитель отдела сбыта с запросом:…"/>
          <p:cNvSpPr txBox="1"/>
          <p:nvPr/>
        </p:nvSpPr>
        <p:spPr>
          <a:xfrm>
            <a:off x="1104515" y="5278950"/>
            <a:ext cx="22174970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В проектый офис компании обратился руководитель отдела сбыта с запросом: </a:t>
            </a:r>
          </a:p>
          <a:p>
            <a:r>
              <a:t>Создать автоматизированную площадку для проведения аукционов по продаже невостребованной продукции.</a:t>
            </a:r>
          </a:p>
        </p:txBody>
      </p:sp>
      <p:grpSp>
        <p:nvGrpSpPr>
          <p:cNvPr id="138" name="i.jpeg"/>
          <p:cNvGrpSpPr/>
          <p:nvPr/>
        </p:nvGrpSpPr>
        <p:grpSpPr>
          <a:xfrm>
            <a:off x="19290562" y="8622488"/>
            <a:ext cx="4796501" cy="4796501"/>
            <a:chOff x="0" y="0"/>
            <a:chExt cx="4796500" cy="4796500"/>
          </a:xfrm>
        </p:grpSpPr>
        <p:pic>
          <p:nvPicPr>
            <p:cNvPr id="137" name="i.jpeg" descr="i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12700"/>
              <a:ext cx="4758401" cy="47584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i.jpeg" descr="i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796501" cy="47965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i.jpeg"/>
          <p:cNvGrpSpPr/>
          <p:nvPr/>
        </p:nvGrpSpPr>
        <p:grpSpPr>
          <a:xfrm>
            <a:off x="19983525" y="9427350"/>
            <a:ext cx="4123208" cy="4023571"/>
            <a:chOff x="0" y="0"/>
            <a:chExt cx="4123206" cy="4023569"/>
          </a:xfrm>
        </p:grpSpPr>
        <p:pic>
          <p:nvPicPr>
            <p:cNvPr id="141" name="i.jpeg" descr="i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12700"/>
              <a:ext cx="4085107" cy="3985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i.jpeg" descr="i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123207" cy="4023570"/>
            </a:xfrm>
            <a:prstGeom prst="rect">
              <a:avLst/>
            </a:prstGeom>
            <a:effectLst/>
          </p:spPr>
        </p:pic>
      </p:grpSp>
      <p:sp>
        <p:nvSpPr>
          <p:cNvPr id="143" name="Проблемы, решаемые инициативой:"/>
          <p:cNvSpPr txBox="1"/>
          <p:nvPr/>
        </p:nvSpPr>
        <p:spPr>
          <a:xfrm>
            <a:off x="1145942" y="1002371"/>
            <a:ext cx="20231133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r>
              <a:t>Проблемы, решаемые инициативой:</a:t>
            </a:r>
          </a:p>
        </p:txBody>
      </p:sp>
      <p:sp>
        <p:nvSpPr>
          <p:cNvPr id="144" name="Маленькие объемы продаж невостребованной продукции…"/>
          <p:cNvSpPr txBox="1"/>
          <p:nvPr/>
        </p:nvSpPr>
        <p:spPr>
          <a:xfrm>
            <a:off x="540593" y="3079967"/>
            <a:ext cx="20504988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>
              <a:buSzPct val="80000"/>
              <a:buFont typeface="Helvetica Light"/>
              <a:buChar char="-"/>
            </a:pPr>
            <a:r>
              <a:t>Маленькие объемы продаж невостребованной продукции</a:t>
            </a:r>
          </a:p>
          <a:p>
            <a:pPr marL="566964" indent="-566964">
              <a:buSzPct val="80000"/>
              <a:buFont typeface="Helvetica Light"/>
              <a:buChar char="-"/>
            </a:pPr>
            <a:r>
              <a:t>Ситуативное выполнение процесса продаж </a:t>
            </a:r>
          </a:p>
          <a:p>
            <a:pPr marL="566964" indent="-566964">
              <a:buSzPct val="80000"/>
              <a:buFont typeface="Helvetica Light"/>
              <a:buChar char="-"/>
            </a:pPr>
            <a:r>
              <a:t>Непонятная и слабоуправляемая система продаж для руководителя </a:t>
            </a:r>
          </a:p>
        </p:txBody>
      </p:sp>
      <p:sp>
        <p:nvSpPr>
          <p:cNvPr id="145" name="Цели:"/>
          <p:cNvSpPr txBox="1"/>
          <p:nvPr/>
        </p:nvSpPr>
        <p:spPr>
          <a:xfrm>
            <a:off x="-77162" y="6265619"/>
            <a:ext cx="20609286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effectLst>
                  <a:outerShdw blurRad="25400" dist="25400" dir="15900000" rotWithShape="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r>
              <a:t>Цели:</a:t>
            </a:r>
          </a:p>
        </p:txBody>
      </p:sp>
      <p:sp>
        <p:nvSpPr>
          <p:cNvPr id="146" name="Повышение эффективности продаж невостребованной продукции…"/>
          <p:cNvSpPr txBox="1"/>
          <p:nvPr/>
        </p:nvSpPr>
        <p:spPr>
          <a:xfrm>
            <a:off x="497947" y="8740073"/>
            <a:ext cx="20121855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66964" indent="-566964">
              <a:buSzPct val="80000"/>
              <a:buFont typeface="Helvetica Light"/>
              <a:buChar char="-"/>
            </a:pPr>
            <a:r>
              <a:t>Повышение эффективности продаж невостребованной продукции</a:t>
            </a:r>
          </a:p>
          <a:p>
            <a:pPr marL="566964" indent="-566964">
              <a:buSzPct val="80000"/>
              <a:buFont typeface="Helvetica Light"/>
              <a:buChar char="-"/>
            </a:pPr>
            <a:r>
              <a:t>Сокращение сроков реализации продаж</a:t>
            </a:r>
          </a:p>
          <a:p>
            <a:pPr marL="566964" indent="-566964">
              <a:buSzPct val="80000"/>
              <a:buFont typeface="Helvetica Light"/>
              <a:buChar char="-"/>
            </a:pPr>
            <a:r>
              <a:t>Увеличение дохода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Требования заказчи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Требования заказчика</a:t>
            </a:r>
          </a:p>
        </p:txBody>
      </p:sp>
      <p:sp>
        <p:nvSpPr>
          <p:cNvPr id="149" name="- Создание автоматизированную площадку для проведения аукционов разработчиками…"/>
          <p:cNvSpPr txBox="1">
            <a:spLocks noGrp="1"/>
          </p:cNvSpPr>
          <p:nvPr>
            <p:ph type="body" idx="1"/>
          </p:nvPr>
        </p:nvSpPr>
        <p:spPr>
          <a:xfrm>
            <a:off x="1770901" y="2730500"/>
            <a:ext cx="20842198" cy="9225696"/>
          </a:xfrm>
          <a:prstGeom prst="rect">
            <a:avLst/>
          </a:prstGeom>
        </p:spPr>
        <p:txBody>
          <a:bodyPr/>
          <a:lstStyle/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Создание автоматизированную площадку для проведения аукционов разработчиками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Поддержание площадки сотрудниками IT-департамента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Реализация в Центральном регионе России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Проведение  аукционов в рабочее время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Выбор невостребованной продукции отделом производства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Формирование аукциона невостребованной продукции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Определение политики и правил торгов отделом сбыта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Обязательное согласование с менеджером по ценообразованию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Проведение торгов в соотвествии с квартальным графиком</a:t>
            </a:r>
          </a:p>
          <a:p>
            <a:pPr marL="0" indent="539999">
              <a:spcBef>
                <a:spcPts val="0"/>
              </a:spcBef>
              <a:buSzTx/>
              <a:buNone/>
              <a:defRPr sz="5000"/>
            </a:pPr>
            <a:r>
              <a:t>- Контроль процесса торгов отделом внутренней безопасности</a:t>
            </a:r>
          </a:p>
        </p:txBody>
      </p:sp>
      <p:grpSp>
        <p:nvGrpSpPr>
          <p:cNvPr id="152" name="i.jpeg"/>
          <p:cNvGrpSpPr/>
          <p:nvPr/>
        </p:nvGrpSpPr>
        <p:grpSpPr>
          <a:xfrm>
            <a:off x="20234279" y="10212096"/>
            <a:ext cx="3868411" cy="3213488"/>
            <a:chOff x="0" y="0"/>
            <a:chExt cx="3868409" cy="3213486"/>
          </a:xfrm>
        </p:grpSpPr>
        <p:pic>
          <p:nvPicPr>
            <p:cNvPr id="151" name="i.jpeg" descr="i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12700"/>
              <a:ext cx="3830310" cy="31753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i.jpeg" descr="i.jpe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868410" cy="321348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Чёрно-белое фото скалистого берега" descr="Чёрно-белое фото скалистого берега"/>
          <p:cNvPicPr>
            <a:picLocks noGrp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11587153" y="3365029"/>
            <a:ext cx="12508192" cy="8228018"/>
          </a:xfrm>
          <a:prstGeom prst="rect">
            <a:avLst/>
          </a:prstGeom>
        </p:spPr>
      </p:pic>
      <p:sp>
        <p:nvSpPr>
          <p:cNvPr id="155" name="Бенчмаркин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Бенчмаркинг </a:t>
            </a:r>
          </a:p>
        </p:txBody>
      </p:sp>
      <p:sp>
        <p:nvSpPr>
          <p:cNvPr id="156" name="Конкуренты: ПроектРесурс, Компания МИС, Контакт Сервис"/>
          <p:cNvSpPr txBox="1"/>
          <p:nvPr/>
        </p:nvSpPr>
        <p:spPr>
          <a:xfrm>
            <a:off x="1093895" y="3839984"/>
            <a:ext cx="9617010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Конкуренты: ПроектРесурс, Компания МИС, Контакт Сервис</a:t>
            </a:r>
          </a:p>
        </p:txBody>
      </p:sp>
      <p:sp>
        <p:nvSpPr>
          <p:cNvPr id="157" name="Проведя бенчмаркинг, можно прийти к выводу, что компания может осуществить данное решение, так как есть все возможности."/>
          <p:cNvSpPr txBox="1"/>
          <p:nvPr/>
        </p:nvSpPr>
        <p:spPr>
          <a:xfrm>
            <a:off x="1093895" y="6837363"/>
            <a:ext cx="9617010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Проведя бенчмаркинг, можно прийти к выводу, что компания может осуществить данное решение, так как есть все возможности.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Бизнес-процесс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Бизнес-процессы </a:t>
            </a:r>
          </a:p>
        </p:txBody>
      </p:sp>
      <p:sp>
        <p:nvSpPr>
          <p:cNvPr id="160" name="As is"/>
          <p:cNvSpPr txBox="1"/>
          <p:nvPr/>
        </p:nvSpPr>
        <p:spPr>
          <a:xfrm>
            <a:off x="3889994" y="2584192"/>
            <a:ext cx="161448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As is</a:t>
            </a:r>
          </a:p>
        </p:txBody>
      </p:sp>
      <p:sp>
        <p:nvSpPr>
          <p:cNvPr id="161" name="To be"/>
          <p:cNvSpPr txBox="1"/>
          <p:nvPr/>
        </p:nvSpPr>
        <p:spPr>
          <a:xfrm>
            <a:off x="11308140" y="2584192"/>
            <a:ext cx="176772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To be</a:t>
            </a:r>
          </a:p>
        </p:txBody>
      </p:sp>
      <p:sp>
        <p:nvSpPr>
          <p:cNvPr id="162" name="Дельта"/>
          <p:cNvSpPr txBox="1"/>
          <p:nvPr/>
        </p:nvSpPr>
        <p:spPr>
          <a:xfrm>
            <a:off x="18205018" y="2584192"/>
            <a:ext cx="280734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Дельта</a:t>
            </a:r>
          </a:p>
        </p:txBody>
      </p:sp>
      <p:sp>
        <p:nvSpPr>
          <p:cNvPr id="163" name="Процесс нерегламинтирован, так как выполняется только отделом сбыта."/>
          <p:cNvSpPr txBox="1"/>
          <p:nvPr/>
        </p:nvSpPr>
        <p:spPr>
          <a:xfrm>
            <a:off x="1427678" y="6036010"/>
            <a:ext cx="6539120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Процесс нерегламинтирован, так как выполняется только отделом сбыта.</a:t>
            </a:r>
          </a:p>
        </p:txBody>
      </p:sp>
      <p:sp>
        <p:nvSpPr>
          <p:cNvPr id="164" name="Процесс станет более понятным и управляемым, также не будет больше вопросов, где именно допущена ошибка."/>
          <p:cNvSpPr txBox="1"/>
          <p:nvPr/>
        </p:nvSpPr>
        <p:spPr>
          <a:xfrm>
            <a:off x="9529568" y="5327649"/>
            <a:ext cx="5324864" cy="51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Процесс станет более понятным и управляемым, также не будет больше вопросов, где именно допущена ошибка.</a:t>
            </a:r>
          </a:p>
        </p:txBody>
      </p:sp>
      <p:sp>
        <p:nvSpPr>
          <p:cNvPr id="165" name="Благодаря новым задействованным отделам, увеличиться скорость выполнения поставленных задач и их эффективность."/>
          <p:cNvSpPr txBox="1"/>
          <p:nvPr/>
        </p:nvSpPr>
        <p:spPr>
          <a:xfrm>
            <a:off x="16946260" y="4226260"/>
            <a:ext cx="5324864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Благодаря новым задействованным отделам, увеличиться скорость выполнения поставленных задач и их эффективность.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Мероприятия"/>
          <p:cNvSpPr txBox="1">
            <a:spLocks noGrp="1"/>
          </p:cNvSpPr>
          <p:nvPr>
            <p:ph type="title"/>
          </p:nvPr>
        </p:nvSpPr>
        <p:spPr>
          <a:xfrm>
            <a:off x="2032000" y="339841"/>
            <a:ext cx="20320000" cy="2159001"/>
          </a:xfrm>
          <a:prstGeom prst="rect">
            <a:avLst/>
          </a:prstGeom>
        </p:spPr>
        <p:txBody>
          <a:bodyPr/>
          <a:lstStyle/>
          <a:p>
            <a:r>
              <a:t>Мероприятия</a:t>
            </a:r>
          </a:p>
        </p:txBody>
      </p:sp>
      <p:graphicFrame>
        <p:nvGraphicFramePr>
          <p:cNvPr id="168" name="Таблица"/>
          <p:cNvGraphicFramePr/>
          <p:nvPr/>
        </p:nvGraphicFramePr>
        <p:xfrm>
          <a:off x="1799342" y="3079876"/>
          <a:ext cx="20899316" cy="8117947"/>
        </p:xfrm>
        <a:graphic>
          <a:graphicData uri="http://schemas.openxmlformats.org/drawingml/2006/table">
            <a:tbl>
              <a:tblPr firstRow="1" bandRow="1">
                <a:tableStyleId>{2708684C-4D16-4618-839F-0558EEFCDFE6}</a:tableStyleId>
              </a:tblPr>
              <a:tblGrid>
                <a:gridCol w="522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4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4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4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1750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КАТЕГОРИЯ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МЕРОПРИЯТИЕ
(ЗАДАЧА)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ОТВЕТСТВЕННЫЙ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  <a:latin typeface="Baskerville SemiBold"/>
                          <a:ea typeface="Baskerville SemiBold"/>
                          <a:cs typeface="Baskerville SemiBold"/>
                          <a:sym typeface="Baskerville SemiBold"/>
                        </a:rPr>
                        <a:t>ТРУДОЗАТРАТЫ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5B585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698">
                <a:tc rowSpan="3"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БИЗНЕС-ПРОЦЕССЫ</a:t>
                      </a:r>
                    </a:p>
                  </a:txBody>
                  <a:tcPr marL="50800" marR="50800" marT="50800" marB="50800" horzOverflow="overflow">
                    <a:lnL w="12700"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Разработка конкретных условий и требований для создания автоматизированной площадки для проведения аукционов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Бизнес-аналитик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10ч.д.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5B5854"/>
                      </a:solidFill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9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Подготовка инструкции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Методолог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2ч.д.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2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Обучение персонала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Тренер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100">
                          <a:solidFill>
                            <a:srgbClr val="444444"/>
                          </a:solidFill>
                        </a:rPr>
                        <a:t>1ч.д.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C1C0BF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C6C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4D5459"/>
      </a:dk2>
      <a:lt2>
        <a:srgbClr val="D8DBDF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2EBDB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49E92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Macintosh PowerPoint</Application>
  <PresentationFormat>Произвольный</PresentationFormat>
  <Paragraphs>132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Baskerville</vt:lpstr>
      <vt:lpstr>Baskerville SemiBold</vt:lpstr>
      <vt:lpstr>Helvetica Light</vt:lpstr>
      <vt:lpstr>Helvetica Neue</vt:lpstr>
      <vt:lpstr>LeatherBook</vt:lpstr>
      <vt:lpstr>ДИПЛОМНАЯ РАБОТА  На тему:    Создание площадки аукционов</vt:lpstr>
      <vt:lpstr>О себе</vt:lpstr>
      <vt:lpstr>Описание проекта</vt:lpstr>
      <vt:lpstr>Предполагаемое изменение </vt:lpstr>
      <vt:lpstr>Презентация PowerPoint</vt:lpstr>
      <vt:lpstr>Требования заказчика</vt:lpstr>
      <vt:lpstr>Бенчмаркинг </vt:lpstr>
      <vt:lpstr>Бизнес-процессы </vt:lpstr>
      <vt:lpstr>Мероприятия</vt:lpstr>
      <vt:lpstr>Мероприятия</vt:lpstr>
      <vt:lpstr>Мероприятия</vt:lpstr>
      <vt:lpstr>Этапность работ</vt:lpstr>
      <vt:lpstr>Риски </vt:lpstr>
      <vt:lpstr>Экономический эффект </vt:lpstr>
      <vt:lpstr>Экономический эффект 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 На тему:    Создание площадки аукционов</dc:title>
  <cp:lastModifiedBy>Балашова Елизавета Игоревна</cp:lastModifiedBy>
  <cp:revision>1</cp:revision>
  <dcterms:modified xsi:type="dcterms:W3CDTF">2024-03-14T09:17:36Z</dcterms:modified>
</cp:coreProperties>
</file>